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8"/>
  </p:notesMasterIdLst>
  <p:sldIdLst>
    <p:sldId id="256" r:id="rId2"/>
    <p:sldId id="257" r:id="rId3"/>
    <p:sldId id="267" r:id="rId4"/>
    <p:sldId id="270" r:id="rId5"/>
    <p:sldId id="271" r:id="rId6"/>
    <p:sldId id="269" r:id="rId7"/>
  </p:sldIdLst>
  <p:sldSz cx="9144000" cy="5143500" type="screen16x9"/>
  <p:notesSz cx="51435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28" d="100"/>
          <a:sy n="128" d="100"/>
        </p:scale>
        <p:origin x="-130" y="-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7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F8EAB-B3BD-2713-F6C8-2E8E02332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99BEE61-74F6-56AC-A07E-86D6CBECE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968A0E-7F45-2F68-86A2-528D2EB2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C0879A-7D1B-C799-601B-A7D16A9C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D88426-A9E4-9816-0443-B4FD986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075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B96F04-4D43-1E4A-7FDE-6F676C89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F23F26-4268-1ADD-34A7-E0238BA8E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839B52-0EBA-50EA-6E63-C6E020C8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B6B508-FAAA-8DB3-8902-B24F7FDF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18CE16-1B27-6B42-4FF2-63450DAE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043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F5EF0E7-C824-45CD-6612-CAF9D5F53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6CA462-9B6A-5407-DBB8-CE2C8A623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692299-F840-AD54-B57E-7CFA01FE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F9FE5B-3585-FCB1-EB78-5F21BEA3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879C28-E74F-8288-9C78-E8B9927A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510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6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28F06A-22E7-B86E-36A2-3347FD08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825EC4-8D57-ECCC-AB0A-9C1FB8DAF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E7A5E4-F590-0DAE-6DE8-2BB7A3C7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6EB906-B66B-EE7D-652A-A7EB738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865213-B228-116A-8F20-44E2F018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763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8A37E1-950F-6AE7-0188-E6930EFC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465BD9-D09E-051A-6111-C9BE3F447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A2B6EC-FDA0-D986-CC22-9765CB68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A3BFCF-FA1D-58B2-092F-F9D5088A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75735C-98FA-20B5-5AFD-3200D3A5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001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9207B9-5221-35B9-3181-2827398C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AE493D-B168-8ED3-0DEC-67482B87E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C51C480-1A78-53B7-08F8-57ABDB0E3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6CC719-3900-051B-33BD-F740548D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390C79-7EB2-7AB4-8B70-1E20BEFA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14B6C85-9788-EBE0-1B06-0B4E7A25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11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DAC87-4184-FF2A-5721-343FD6B1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AC5AE6-BFF1-8D65-63A6-4179058A4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15C639-F371-8FCC-EA5A-89AE4107D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4ADD514-DAAD-7494-81F3-1FA5D206D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BD838B2-F39E-CE43-746F-ACDF16603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96E38EF-92A3-EE01-93D1-8A74C60E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CA87638-9B1F-6C2C-D7CC-0532C2A2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14C9C6B-F2E1-1BAF-3C8D-94F98DC6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8539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49B338-B636-7074-90E7-0AE58850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44A2DE-75BA-CAC2-E554-449B5F8D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CA003F2-D9EB-9E2A-D889-DCC5DB1F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01D2DC-7293-9523-9221-C98B8F40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637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6577FF6-30F2-E61E-38CF-5A2207E8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5/29/2026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F2F96D0-B2B6-C5DF-EB29-86895D23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1BE26A-2EA3-EA2B-183B-C0E8732F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475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961419-79F1-7C1D-8F33-2C8C9175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9471B8-4019-AEDB-6F39-B031C394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FE14F4-C41C-24E8-274B-B22313CA8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437F1D-3CC2-CB74-5EC9-39906792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5/29/2026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479C45-9827-E4BC-D4A3-C8588AAF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0BD47C-FFE9-34D2-83D5-F9C13F9A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576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F94C63-A559-46ED-0083-8320A691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F5EB599-1449-31F3-4F56-72EA8ADAE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7CB0F7-6DDF-503E-5F6D-0359A208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E5DBD62-D941-B2DA-F76F-08612F25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5/29/2026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F8E99D-7958-AB52-B37E-094E1484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00176E-FE22-E57F-6576-DA8008F8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200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366347-6110-8238-20EE-F9A86079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127EC3-A577-CECD-2DE0-C2FC1CDD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2D94FD-1F4A-36B8-62D5-D91F2AC08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5/29/2026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4F8760-B8FB-2398-FB43-27EE112F2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BDA6D2-F7BB-E622-A06F-48A7BBD4F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4658400" y="373500"/>
            <a:ext cx="4125600" cy="46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A18BD0-7054-0D0E-76B8-62522B4F6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521" y="71668"/>
            <a:ext cx="1139811" cy="112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450100-AF32-BDAD-1BCE-65BFE64AB6F7}"/>
              </a:ext>
            </a:extLst>
          </p:cNvPr>
          <p:cNvSpPr txBox="1"/>
          <p:nvPr/>
        </p:nvSpPr>
        <p:spPr>
          <a:xfrm>
            <a:off x="1393241" y="1682750"/>
            <a:ext cx="7390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XXX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Всероссийский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лучшую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строительную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предприятие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строительных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материалов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стройиндустрии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XXII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Всероссийск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ий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лучшую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изыскательскую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иную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организацию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аналогичного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профиля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итогам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деятельности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2025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03786" y="3678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90000"/>
              </a:lnSpc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Российский Союз строителей, Минстрой России, Минпромторг России, Профсоюз строителей России при поддержке Ассоциаций НОПРИЗ и НОСТРОЙ, АО «ДОМ.РФ», госкомпании «Российские автомобильные дороги», Союза архитекторов России, Союза Проектировщиков России, Профсоюза железнодорожников и транспортных строителей в текущем году проводят XXX Всероссийский конкурс на лучшую строительную организацию, предприятие строительных материалов и стройиндустрии и XXII Всероссийский конкурс на лучшую проектную, изыскательскую и другую организацию аналогичного профиля строительного комплекса за 2025 год.</a:t>
            </a:r>
          </a:p>
          <a:p>
            <a:pPr>
              <a:lnSpc>
                <a:spcPct val="90000"/>
              </a:lnSpc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
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F5711-1760-FC41-BAF8-395345FCCE26}"/>
              </a:ext>
            </a:extLst>
          </p:cNvPr>
          <p:cNvSpPr txBox="1"/>
          <p:nvPr/>
        </p:nvSpPr>
        <p:spPr>
          <a:xfrm>
            <a:off x="4895853" y="1755422"/>
            <a:ext cx="35686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на основании анализа финансово-хозяйственной деятельности имеют целью общественное признание наиболее эффективно работающих предприятий и организаций строительного комплекса, развитие профессиональных компетенций, укрепление отраслевых коммуникаций, повышение роли строительной отрасли и престижа строительных специальностей. 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>
            <a:extLst>
              <a:ext uri="{FF2B5EF4-FFF2-40B4-BE49-F238E27FC236}">
                <a16:creationId xmlns:a16="http://schemas.microsoft.com/office/drawing/2014/main" xmlns="" id="{86622A53-E66C-E865-E8AD-0B874DD21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86" y="1537800"/>
            <a:ext cx="4170247" cy="2841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C15EAE-D8F0-D2AA-F6DB-55F2B19A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204468"/>
            <a:ext cx="3810000" cy="25420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FB3A0C-49A1-1D68-071A-E3ACAF79925F}"/>
              </a:ext>
            </a:extLst>
          </p:cNvPr>
          <p:cNvSpPr txBox="1"/>
          <p:nvPr/>
        </p:nvSpPr>
        <p:spPr>
          <a:xfrm>
            <a:off x="4375150" y="862506"/>
            <a:ext cx="40845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лидеров: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наиболее эффективно работающих организаций строительного комплекса (строительство, проектирование, промстройматериалы).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Общественное признание: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Популяризация лучших компаний и их достижений в профессиональном сообществе.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опыта: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Пропаганда и тиражирование передовых методов работы, современных технологий строительства и производства материалов.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кадров: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Выявление лучших руководителей, создание условий для их профессионального роста и обмена опытом.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рынка: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Сбор и анализ информации о состоянии и перспективах развития строительного рынка России на основе данных участников.</a:t>
            </a:r>
          </a:p>
          <a:p>
            <a:endParaRPr lang="ru-RU" sz="12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xmlns="" id="{2B132A99-5605-4321-B096-F00785AFDEAE}"/>
              </a:ext>
            </a:extLst>
          </p:cNvPr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1351B6-70F9-C0AD-0603-892815AA2A7C}"/>
              </a:ext>
            </a:extLst>
          </p:cNvPr>
          <p:cNvSpPr txBox="1"/>
          <p:nvPr/>
        </p:nvSpPr>
        <p:spPr>
          <a:xfrm>
            <a:off x="662700" y="60145"/>
            <a:ext cx="8265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задачи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Всероссийски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х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конкурс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ов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32A26E-7973-7BC5-17C7-4809E56283F1}"/>
              </a:ext>
            </a:extLst>
          </p:cNvPr>
          <p:cNvSpPr txBox="1"/>
          <p:nvPr/>
        </p:nvSpPr>
        <p:spPr>
          <a:xfrm>
            <a:off x="1435100" y="0"/>
            <a:ext cx="583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Состав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абочей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группы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онкурсной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комиссии</a:t>
            </a:r>
            <a:endParaRPr lang="ru-RU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F234E37E-B192-F982-B63A-9AAFF4999958}"/>
              </a:ext>
            </a:extLst>
          </p:cNvPr>
          <p:cNvSpPr txBox="1"/>
          <p:nvPr/>
        </p:nvSpPr>
        <p:spPr>
          <a:xfrm>
            <a:off x="8021700" y="4639676"/>
            <a:ext cx="1122300" cy="284400"/>
          </a:xfrm>
          <a:prstGeom prst="rect">
            <a:avLst/>
          </a:prstGeom>
          <a:solidFill>
            <a:schemeClr val="bg2">
              <a:lumMod val="25000"/>
            </a:schemeClr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4</a:t>
            </a:r>
            <a:endParaRPr lang="en-US" sz="14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383EC278-10AC-1D20-FFB3-A8443511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432896"/>
              </p:ext>
            </p:extLst>
          </p:nvPr>
        </p:nvGraphicFramePr>
        <p:xfrm>
          <a:off x="330527" y="611186"/>
          <a:ext cx="3362393" cy="31689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362393">
                  <a:extLst>
                    <a:ext uri="{9D8B030D-6E8A-4147-A177-3AD203B41FA5}">
                      <a16:colId xmlns:a16="http://schemas.microsoft.com/office/drawing/2014/main" xmlns="" val="998061249"/>
                    </a:ext>
                  </a:extLst>
                </a:gridCol>
              </a:tblGrid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Яковлев В.А., Президент РСС - председатель Комиссии;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482127714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"/>
                        <a:tabLst>
                          <a:tab pos="176213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Дедюхин В.А., Первый вице-президент РСС - заместитель председателя Комиссии;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524315038"/>
                  </a:ext>
                </a:extLst>
              </a:tr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3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Акимов П.А., Ректор НИУ МГСУ;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447136655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Басин Е.В., Председатель Комитета ТПП РФ по предпринимательству в сфере строительства;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461786465"/>
                  </a:ext>
                </a:extLst>
              </a:tr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5"/>
                        <a:tabLst>
                          <a:tab pos="457200" algn="l"/>
                        </a:tabLst>
                      </a:pPr>
                      <a:r>
                        <a:rPr lang="ru-RU" sz="7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Ишин</a:t>
                      </a: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А.В., вице-президент НОСТРОЙ;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2467831567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6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Ломакин А.Н., Первый заместитель Министра строительства и жилищно-коммунального хозяйства Российской Федерации;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621510346"/>
                  </a:ext>
                </a:extLst>
              </a:tr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7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Маркова Е.Б., ответственный секретарь Конкурсной Комиссии;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055636098"/>
                  </a:ext>
                </a:extLst>
              </a:tr>
              <a:tr h="191157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7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Ниденс</a:t>
                      </a: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А.В., Заместитель генерального директора АО «ДОМ.РФ»;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159453856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9"/>
                        <a:tabLst>
                          <a:tab pos="457200" algn="l"/>
                        </a:tabLst>
                      </a:pPr>
                      <a:r>
                        <a:rPr lang="ru-RU" sz="7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Петушенко</a:t>
                      </a: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В.П., Председатель Правления Государственной компании «Российские автомобильные дороги»;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23899314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0"/>
                        <a:tabLst>
                          <a:tab pos="457200" algn="l"/>
                        </a:tabLst>
                      </a:pPr>
                      <a:r>
                        <a:rPr lang="ru-RU" sz="7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Cошенко</a:t>
                      </a: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Б.А., Председатель Профсоюза работников строительства и промышленности строительных материалов;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854449947"/>
                  </a:ext>
                </a:extLst>
              </a:tr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1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Фролов Р.Н., член Совета директоров САО «ВСК»;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991675714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2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Шаханов Д.С., Председатель Российского профессионального союза железнодорожников и транспортных строителей;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1137860420"/>
                  </a:ext>
                </a:extLst>
              </a:tr>
              <a:tr h="145006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3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Шамузафаров А.Ш., Президент НОПРИЗ;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3241385471"/>
                  </a:ext>
                </a:extLst>
              </a:tr>
              <a:tr h="29903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4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Юрин М.Н., Заместитель Министра промышленности и торговли Российской Федерации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227" marR="50227" marT="0" marB="0"/>
                </a:tc>
                <a:extLst>
                  <a:ext uri="{0D108BD9-81ED-4DB2-BD59-A6C34878D82A}">
                    <a16:rowId xmlns:a16="http://schemas.microsoft.com/office/drawing/2014/main" xmlns="" val="407263166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37E3939E-8BE2-208B-B3A3-6F19E9AEF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256600"/>
              </p:ext>
            </p:extLst>
          </p:nvPr>
        </p:nvGraphicFramePr>
        <p:xfrm>
          <a:off x="4074350" y="544089"/>
          <a:ext cx="4508500" cy="440600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508500">
                  <a:extLst>
                    <a:ext uri="{9D8B030D-6E8A-4147-A177-3AD203B41FA5}">
                      <a16:colId xmlns:a16="http://schemas.microsoft.com/office/drawing/2014/main" xmlns="" val="3826389360"/>
                    </a:ext>
                  </a:extLst>
                </a:gridCol>
              </a:tblGrid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Дедюхин В.А., Первый вице-президент РСС – руководитель Рабочей группы;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2001288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"/>
                        <a:tabLst>
                          <a:tab pos="457200" algn="l"/>
                        </a:tabLst>
                      </a:pPr>
                      <a:r>
                        <a:rPr lang="ru-RU" sz="7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Аблякимов</a:t>
                      </a: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Э.А., Председатель Совета РОР "Союз строителей Чувашии";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4267851036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3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Астанин В.И., председатель Союза строителей Воронежской области;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533623543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Ахматов В.Я., Президент Союза строителей Оренбургской области;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109983580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5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Белоусов А.И., генеральный директор СРО А «Объединение строителей СПб»;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645367579"/>
                  </a:ext>
                </a:extLst>
              </a:tr>
              <a:tr h="272235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6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Гимаев И.С., заместитель Министра строительства, архитектуры и жилищно-коммунального хозяйства Республики Татарстан;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874541937"/>
                  </a:ext>
                </a:extLst>
              </a:tr>
              <a:tr h="272235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7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Калашников Н.В., Председатель Правления Ассоциации "СРО "Строители Белгородской области";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519990591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8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Кижель К.Ф., заместитель исполнительного директора РСС;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0758370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9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Кожуховский А.О., руководитель Аппарата НОПРИЗ;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03498470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0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Кошель А.А., заместитель исполнительного директора РСС;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1497077814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1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Мамлеев Р.Ф., Председатель Правления РООР «Союз строителей Республики Башкортостан»;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123977963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2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Маркова Е.Б., референт РСС;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845212837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3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Матвеева О.В., руководитель Представительства РСС в Томской области;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345094859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4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Никитин А.Ю., Президент Союза строителей (работодателей) Тюменской области;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617681772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5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Новиков Д.В., заместитель директора ГК «Пионер»;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443878373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6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Путилин П.И., директор Союза строителей Липецкой области, член Совета РСС;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252116489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7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Романов И.Л., заместитель генерального директора «Группы ЛСР»;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747772331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8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Сизов А.В, председатель Правления Ярославского Совета строителей;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1602098759"/>
                  </a:ext>
                </a:extLst>
              </a:tr>
              <a:tr h="272235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19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Тюменев С.В., первый заместитель председателя Российского профессионального союза железнодорожников и транспортных строителей;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1599951086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0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Фадеев А.А., исполнительный директор «Союз нижегородских строителей»;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896698862"/>
                  </a:ext>
                </a:extLst>
              </a:tr>
              <a:tr h="272235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1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Федорченко М.В., руководитель совета Ассоциации строительных организаций Новосибирской области;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3565406698"/>
                  </a:ext>
                </a:extLst>
              </a:tr>
              <a:tr h="179683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2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Хромов А.А., начальник управления по взаимодействию с органами государственной власти ООО «ПЕНОПЛЭКС СПб»;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1189131256"/>
                  </a:ext>
                </a:extLst>
              </a:tr>
              <a:tr h="179412">
                <a:tc>
                  <a:txBody>
                    <a:bodyPr/>
                    <a:lstStyle/>
                    <a:p>
                      <a:pPr marL="176213" lvl="0" indent="-1762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 startAt="23"/>
                        <a:tabLst>
                          <a:tab pos="457200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Шевляков В.В., исполнительный директор Ассоциации СРО РОР «ОРОС»; 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722779404"/>
                  </a:ext>
                </a:extLst>
              </a:tr>
              <a:tr h="87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76213" algn="l"/>
                          <a:tab pos="358775" algn="l"/>
                        </a:tabLst>
                      </a:pPr>
                      <a:r>
                        <a:rPr lang="ru-RU" sz="7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   Школьников А.К., заместитель исполнительного директора РСС</a:t>
                      </a:r>
                      <a:endParaRPr lang="ru-RU" sz="7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2831" marR="22831" marT="0" marB="0"/>
                </a:tc>
                <a:extLst>
                  <a:ext uri="{0D108BD9-81ED-4DB2-BD59-A6C34878D82A}">
                    <a16:rowId xmlns:a16="http://schemas.microsoft.com/office/drawing/2014/main" xmlns="" val="2459936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600082-DD8A-8BEB-0190-4FF42AD8CE6B}"/>
              </a:ext>
            </a:extLst>
          </p:cNvPr>
          <p:cNvSpPr txBox="1"/>
          <p:nvPr/>
        </p:nvSpPr>
        <p:spPr>
          <a:xfrm>
            <a:off x="813495" y="359454"/>
            <a:ext cx="2281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Члены Конкурсной комиссии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98EBD4-4F88-B90D-055D-C649D6579A55}"/>
              </a:ext>
            </a:extLst>
          </p:cNvPr>
          <p:cNvSpPr txBox="1"/>
          <p:nvPr/>
        </p:nvSpPr>
        <p:spPr>
          <a:xfrm>
            <a:off x="5137150" y="339531"/>
            <a:ext cx="1842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Члены Рабочей группы</a:t>
            </a:r>
          </a:p>
        </p:txBody>
      </p:sp>
    </p:spTree>
    <p:extLst>
      <p:ext uri="{BB962C8B-B14F-4D97-AF65-F5344CB8AC3E}">
        <p14:creationId xmlns:p14="http://schemas.microsoft.com/office/powerpoint/2010/main" val="206035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500" y="1216809"/>
            <a:ext cx="4791900" cy="258648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0000" y="373500"/>
            <a:ext cx="8424000" cy="58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031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участия организаций (2021-2025)
</a:t>
            </a:r>
            <a:endParaRPr lang="en-US" sz="3031" dirty="0"/>
          </a:p>
        </p:txBody>
      </p:sp>
      <p:sp>
        <p:nvSpPr>
          <p:cNvPr id="8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530702" y="1414395"/>
            <a:ext cx="3109200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Рост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участников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отражает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интерес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и </a:t>
            </a:r>
            <a:r>
              <a:rPr 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довери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е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к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проводимым конкурсам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.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2024 года лауреатами признаны 246 организаций из 50 субъектов Российской Федерации.</a:t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Примечательно, что 102 организации приняли участие в конкурсах впервые — это свидетельствует о растущем интересе к участию, особенно со стороны новых участников строительного рынка. 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00" dirty="0"/>
          </a:p>
        </p:txBody>
      </p:sp>
      <p:sp>
        <p:nvSpPr>
          <p:cNvPr id="10" name="Text 3"/>
          <p:cNvSpPr txBox="1"/>
          <p:nvPr/>
        </p:nvSpPr>
        <p:spPr>
          <a:xfrm>
            <a:off x="530702" y="3206442"/>
            <a:ext cx="3436698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Награды:</a:t>
            </a:r>
          </a:p>
          <a:p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«Элита строительной отрасли»;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«Золотой фонд строительной отрасли» I, II, III степени (звание);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«За достижение высокой эффективности и конкурентоспособности в строительстве и промышленности строительных материалов» I, II, III степени (диплом);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«Лидер строительного комплекса России» (специальный знак);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«Лучший руководитель организации предприятия строительного комплекса России» (специальный сертификат).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800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00" dirty="0"/>
          </a:p>
        </p:txBody>
      </p:sp>
      <p:sp>
        <p:nvSpPr>
          <p:cNvPr id="11" name="Text 4"/>
          <p:cNvSpPr txBox="1"/>
          <p:nvPr/>
        </p:nvSpPr>
        <p:spPr>
          <a:xfrm>
            <a:off x="3967500" y="3906900"/>
            <a:ext cx="4816500" cy="34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9F98ED-C1DC-C962-2A66-C1C752F981A8}"/>
              </a:ext>
            </a:extLst>
          </p:cNvPr>
          <p:cNvSpPr txBox="1"/>
          <p:nvPr/>
        </p:nvSpPr>
        <p:spPr>
          <a:xfrm>
            <a:off x="4553597" y="190723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66E1FC-0578-E2E9-7CCD-C221518B2DB4}"/>
              </a:ext>
            </a:extLst>
          </p:cNvPr>
          <p:cNvSpPr txBox="1"/>
          <p:nvPr/>
        </p:nvSpPr>
        <p:spPr>
          <a:xfrm>
            <a:off x="5426549" y="1749635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3FAD06-885A-E2A3-FFE1-2B2231B8DD4D}"/>
              </a:ext>
            </a:extLst>
          </p:cNvPr>
          <p:cNvSpPr txBox="1"/>
          <p:nvPr/>
        </p:nvSpPr>
        <p:spPr>
          <a:xfrm>
            <a:off x="6375750" y="159271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D63388-1742-CFD9-F128-07F5E466DEC1}"/>
              </a:ext>
            </a:extLst>
          </p:cNvPr>
          <p:cNvSpPr txBox="1"/>
          <p:nvPr/>
        </p:nvSpPr>
        <p:spPr>
          <a:xfrm>
            <a:off x="7239072" y="150341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2F2348-86A4-B7B3-80AA-1CC837E79A78}"/>
              </a:ext>
            </a:extLst>
          </p:cNvPr>
          <p:cNvSpPr txBox="1"/>
          <p:nvPr/>
        </p:nvSpPr>
        <p:spPr>
          <a:xfrm>
            <a:off x="8112158" y="1381695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246 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C544C0C-290B-D176-2429-57E2DBF3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848" y="2938344"/>
            <a:ext cx="2565930" cy="17119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AB3B2CF-E492-F8C4-F5D7-206107CB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982" y="954894"/>
            <a:ext cx="3470031" cy="1603533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5A39FF4-33A9-31A2-19EB-2FB8C9EDE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08" y="2938344"/>
            <a:ext cx="2735639" cy="17119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7BDA8C-5BDA-CE6A-6B4A-CC5DA835AC20}"/>
              </a:ext>
            </a:extLst>
          </p:cNvPr>
          <p:cNvSpPr txBox="1"/>
          <p:nvPr/>
        </p:nvSpPr>
        <p:spPr>
          <a:xfrm>
            <a:off x="908050" y="44597"/>
            <a:ext cx="717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Торжественные церемонии награждения победителей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администрациях субъектов Российской Федерации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региональных Союзах строителей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26B84D-4EA1-BE15-7F8D-ACE0B4237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96" y="947390"/>
            <a:ext cx="2155808" cy="161854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83092F-FBFC-5C88-2F95-96508D457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042" y="954894"/>
            <a:ext cx="2155808" cy="1616856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xmlns="" id="{F765CF4F-38AD-D975-C0CC-9395DFC39FF3}"/>
              </a:ext>
            </a:extLst>
          </p:cNvPr>
          <p:cNvSpPr txBox="1"/>
          <p:nvPr/>
        </p:nvSpPr>
        <p:spPr>
          <a:xfrm>
            <a:off x="8021700" y="4650300"/>
            <a:ext cx="1122300" cy="284400"/>
          </a:xfrm>
          <a:prstGeom prst="rect">
            <a:avLst/>
          </a:prstGeom>
          <a:solidFill>
            <a:schemeClr val="bg2">
              <a:lumMod val="25000"/>
            </a:schemeClr>
          </a:solidFill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5464A4-C509-A9E4-B8F4-3410CB49C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013" y="2938343"/>
            <a:ext cx="2567936" cy="17119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9530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</TotalTime>
  <Words>681</Words>
  <Application>Microsoft Office PowerPoint</Application>
  <PresentationFormat>Экран (16:9)</PresentationFormat>
  <Paragraphs>82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Татьяна В. Кузнецова</cp:lastModifiedBy>
  <cp:revision>39</cp:revision>
  <dcterms:created xsi:type="dcterms:W3CDTF">2026-02-17T08:12:08Z</dcterms:created>
  <dcterms:modified xsi:type="dcterms:W3CDTF">2026-05-29T08:42:42Z</dcterms:modified>
</cp:coreProperties>
</file>